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6" r:id="rId1"/>
  </p:sldMasterIdLst>
  <p:notesMasterIdLst>
    <p:notesMasterId r:id="rId12"/>
  </p:notesMasterIdLst>
  <p:handoutMasterIdLst>
    <p:handoutMasterId r:id="rId13"/>
  </p:handoutMasterIdLst>
  <p:sldIdLst>
    <p:sldId id="2141411335" r:id="rId2"/>
    <p:sldId id="2141411369" r:id="rId3"/>
    <p:sldId id="2141411360" r:id="rId4"/>
    <p:sldId id="2141411358" r:id="rId5"/>
    <p:sldId id="2141411377" r:id="rId6"/>
    <p:sldId id="2141411368" r:id="rId7"/>
    <p:sldId id="2141411364" r:id="rId8"/>
    <p:sldId id="2141411359" r:id="rId9"/>
    <p:sldId id="2141411367" r:id="rId10"/>
    <p:sldId id="2141411336" r:id="rId11"/>
  </p:sldIdLst>
  <p:sldSz cx="11520488" cy="6480175"/>
  <p:notesSz cx="6797675" cy="9928225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9013F95-030C-1B45-92E0-ACC1A5B1938F}">
          <p14:sldIdLst>
            <p14:sldId id="2141411335"/>
            <p14:sldId id="2141411369"/>
            <p14:sldId id="2141411360"/>
            <p14:sldId id="2141411358"/>
            <p14:sldId id="2141411377"/>
            <p14:sldId id="2141411368"/>
            <p14:sldId id="2141411364"/>
            <p14:sldId id="2141411359"/>
            <p14:sldId id="2141411367"/>
          </p14:sldIdLst>
        </p14:section>
        <p14:section name="Раздел без заголовка" id="{F46D894A-44AE-4241-A28E-3B181F3EF543}">
          <p14:sldIdLst>
            <p14:sldId id="2141411336"/>
          </p14:sldIdLst>
        </p14:section>
      </p14:sectionLst>
    </p:ext>
    <p:ext uri="{EFAFB233-063F-42B5-8137-9DF3F51BA10A}">
      <p15:sldGuideLst xmlns:p15="http://schemas.microsoft.com/office/powerpoint/2012/main">
        <p15:guide id="4" pos="295" userDrawn="1">
          <p15:clr>
            <a:srgbClr val="A4A3A4"/>
          </p15:clr>
        </p15:guide>
        <p15:guide id="5" pos="5420" userDrawn="1">
          <p15:clr>
            <a:srgbClr val="A4A3A4"/>
          </p15:clr>
        </p15:guide>
        <p15:guide id="6" pos="5511" userDrawn="1">
          <p15:clr>
            <a:srgbClr val="A4A3A4"/>
          </p15:clr>
        </p15:guide>
        <p15:guide id="7" orient="horz" pos="998" userDrawn="1">
          <p15:clr>
            <a:srgbClr val="A4A3A4"/>
          </p15:clr>
        </p15:guide>
        <p15:guide id="8" orient="horz" pos="408" userDrawn="1">
          <p15:clr>
            <a:srgbClr val="A4A3A4"/>
          </p15:clr>
        </p15:guide>
        <p15:guide id="9" pos="6917" userDrawn="1">
          <p15:clr>
            <a:srgbClr val="A4A3A4"/>
          </p15:clr>
        </p15:guide>
        <p15:guide id="10" orient="horz" pos="20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EB6"/>
    <a:srgbClr val="0670AE"/>
    <a:srgbClr val="0871B0"/>
    <a:srgbClr val="70B22A"/>
    <a:srgbClr val="7ABE4C"/>
    <a:srgbClr val="FFFFFF"/>
    <a:srgbClr val="066DAE"/>
    <a:srgbClr val="006FB8"/>
    <a:srgbClr val="006FB7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7" autoAdjust="0"/>
    <p:restoredTop sz="91163" autoAdjust="0"/>
  </p:normalViewPr>
  <p:slideViewPr>
    <p:cSldViewPr snapToGrid="0" snapToObjects="1">
      <p:cViewPr varScale="1">
        <p:scale>
          <a:sx n="99" d="100"/>
          <a:sy n="99" d="100"/>
        </p:scale>
        <p:origin x="90" y="336"/>
      </p:cViewPr>
      <p:guideLst>
        <p:guide pos="295"/>
        <p:guide pos="5420"/>
        <p:guide pos="5511"/>
        <p:guide orient="horz" pos="998"/>
        <p:guide orient="horz" pos="408"/>
        <p:guide pos="6917"/>
        <p:guide orient="horz" pos="204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3129"/>
        <p:guide pos="2142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91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643" y="1"/>
            <a:ext cx="2945448" cy="49791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46418182-AA7F-4482-9669-F18472C265EC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307"/>
            <a:ext cx="2945448" cy="49791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643" y="9430307"/>
            <a:ext cx="2945448" cy="49791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4F6DF4F-AFCB-4264-931E-D06AF01E5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0950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6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6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r">
              <a:defRPr sz="1200"/>
            </a:lvl1pPr>
          </a:lstStyle>
          <a:p>
            <a:fld id="{5CACF9AC-40AE-234C-8E55-0EC68C60F8E4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9" tIns="46355" rIns="92709" bIns="463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2709" tIns="46355" rIns="92709" bIns="463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8135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8135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r">
              <a:defRPr sz="1200"/>
            </a:lvl1pPr>
          </a:lstStyle>
          <a:p>
            <a:fld id="{827532A2-DA06-744D-9B20-9C50BFCC3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385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09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000"/>
            <a:ext cx="11520488" cy="6488176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4061" y="2272062"/>
            <a:ext cx="7339148" cy="1555603"/>
          </a:xfrm>
        </p:spPr>
        <p:txBody>
          <a:bodyPr anchor="b">
            <a:noAutofit/>
          </a:bodyPr>
          <a:lstStyle>
            <a:lvl1pPr algn="r">
              <a:defRPr sz="5102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4061" y="3827663"/>
            <a:ext cx="7339148" cy="103646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29" y="576015"/>
            <a:ext cx="8123180" cy="3216087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29" y="4224114"/>
            <a:ext cx="8123180" cy="148441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09378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937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797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038" y="576016"/>
            <a:ext cx="7648325" cy="2856077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90895" y="3432093"/>
            <a:ext cx="6826611" cy="36001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1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08" indent="0">
              <a:buFontTx/>
              <a:buNone/>
              <a:defRPr/>
            </a:lvl2pPr>
            <a:lvl3pPr marL="864017" indent="0">
              <a:buFontTx/>
              <a:buNone/>
              <a:defRPr/>
            </a:lvl3pPr>
            <a:lvl4pPr marL="1296025" indent="0">
              <a:buFontTx/>
              <a:buNone/>
              <a:defRPr/>
            </a:lvl4pPr>
            <a:lvl5pPr marL="172803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29" y="4224114"/>
            <a:ext cx="8123180" cy="148441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09378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937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025" y="746834"/>
            <a:ext cx="576024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03201" y="2727528"/>
            <a:ext cx="576024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0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1501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29" y="1825550"/>
            <a:ext cx="8123180" cy="2452469"/>
          </a:xfrm>
        </p:spPr>
        <p:txBody>
          <a:bodyPr anchor="b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29" y="4278019"/>
            <a:ext cx="8123180" cy="1430509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09378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937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1069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038" y="576016"/>
            <a:ext cx="7648325" cy="2856077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26" y="3792102"/>
            <a:ext cx="8123181" cy="48591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008" indent="0">
              <a:buFontTx/>
              <a:buNone/>
              <a:defRPr/>
            </a:lvl2pPr>
            <a:lvl3pPr marL="864017" indent="0">
              <a:buFontTx/>
              <a:buNone/>
              <a:defRPr/>
            </a:lvl3pPr>
            <a:lvl4pPr marL="1296025" indent="0">
              <a:buFontTx/>
              <a:buNone/>
              <a:defRPr/>
            </a:lvl4pPr>
            <a:lvl5pPr marL="172803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29" y="4278019"/>
            <a:ext cx="8123180" cy="1430509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09378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937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025" y="746834"/>
            <a:ext cx="576024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03201" y="2727528"/>
            <a:ext cx="576024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350440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27" y="576016"/>
            <a:ext cx="8115181" cy="2856077"/>
          </a:xfrm>
        </p:spPr>
        <p:txBody>
          <a:bodyPr anchor="ctr">
            <a:normAutofit/>
          </a:bodyPr>
          <a:lstStyle>
            <a:lvl1pPr algn="l">
              <a:defRPr sz="4158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26" y="3792102"/>
            <a:ext cx="8123181" cy="48591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accent1"/>
                </a:solidFill>
              </a:defRPr>
            </a:lvl1pPr>
            <a:lvl2pPr marL="432008" indent="0">
              <a:buFontTx/>
              <a:buNone/>
              <a:defRPr/>
            </a:lvl2pPr>
            <a:lvl3pPr marL="864017" indent="0">
              <a:buFontTx/>
              <a:buNone/>
              <a:defRPr/>
            </a:lvl3pPr>
            <a:lvl4pPr marL="1296025" indent="0">
              <a:buFontTx/>
              <a:buNone/>
              <a:defRPr/>
            </a:lvl4pPr>
            <a:lvl5pPr marL="1728033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29" y="4278019"/>
            <a:ext cx="8123180" cy="1430509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09378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937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333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33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8829" y="576015"/>
            <a:ext cx="1232880" cy="496213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29" y="576016"/>
            <a:ext cx="6671290" cy="4962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8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29" y="2552070"/>
            <a:ext cx="8123180" cy="1725950"/>
          </a:xfrm>
        </p:spPr>
        <p:txBody>
          <a:bodyPr anchor="b"/>
          <a:lstStyle>
            <a:lvl1pPr algn="l">
              <a:defRPr sz="378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29" y="4278019"/>
            <a:ext cx="8123180" cy="812998"/>
          </a:xfrm>
        </p:spPr>
        <p:txBody>
          <a:bodyPr anchor="t"/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4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28" y="2041557"/>
            <a:ext cx="3953586" cy="36669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9624" y="2041557"/>
            <a:ext cx="3953585" cy="36669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0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527" y="2041929"/>
            <a:ext cx="3955087" cy="544514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527" y="2586443"/>
            <a:ext cx="3955087" cy="312208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8125" y="2041929"/>
            <a:ext cx="3955082" cy="544514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8126" y="2586443"/>
            <a:ext cx="3955081" cy="312208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4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28" y="576015"/>
            <a:ext cx="8123180" cy="12480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95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28" y="1416042"/>
            <a:ext cx="3642228" cy="1208032"/>
          </a:xfrm>
        </p:spPr>
        <p:txBody>
          <a:bodyPr anchor="b">
            <a:normAutofit/>
          </a:bodyPr>
          <a:lstStyle>
            <a:lvl1pPr>
              <a:defRPr sz="189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264" y="486556"/>
            <a:ext cx="4264944" cy="522197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28" y="2624074"/>
            <a:ext cx="3642228" cy="244206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431879" indent="0">
              <a:buNone/>
              <a:defRPr sz="1323"/>
            </a:lvl2pPr>
            <a:lvl3pPr marL="863758" indent="0">
              <a:buNone/>
              <a:defRPr sz="1134"/>
            </a:lvl3pPr>
            <a:lvl4pPr marL="1295636" indent="0">
              <a:buNone/>
              <a:defRPr sz="945"/>
            </a:lvl4pPr>
            <a:lvl5pPr marL="1727514" indent="0">
              <a:buNone/>
              <a:defRPr sz="945"/>
            </a:lvl5pPr>
            <a:lvl6pPr marL="2159393" indent="0">
              <a:buNone/>
              <a:defRPr sz="945"/>
            </a:lvl6pPr>
            <a:lvl7pPr marL="2591272" indent="0">
              <a:buNone/>
              <a:defRPr sz="945"/>
            </a:lvl7pPr>
            <a:lvl8pPr marL="3023151" indent="0">
              <a:buNone/>
              <a:defRPr sz="945"/>
            </a:lvl8pPr>
            <a:lvl9pPr marL="3455030" indent="0">
              <a:buNone/>
              <a:defRPr sz="94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0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28" y="4536122"/>
            <a:ext cx="8123179" cy="535515"/>
          </a:xfrm>
        </p:spPr>
        <p:txBody>
          <a:bodyPr anchor="b">
            <a:normAutofit/>
          </a:bodyPr>
          <a:lstStyle>
            <a:lvl1pPr algn="l">
              <a:defRPr sz="2268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0028" y="576016"/>
            <a:ext cx="8123180" cy="3633847"/>
          </a:xfrm>
        </p:spPr>
        <p:txBody>
          <a:bodyPr anchor="t">
            <a:normAutofit/>
          </a:bodyPr>
          <a:lstStyle>
            <a:lvl1pPr marL="0" indent="0" algn="ctr">
              <a:buNone/>
              <a:defRPr sz="1512"/>
            </a:lvl1pPr>
            <a:lvl2pPr marL="432008" indent="0">
              <a:buNone/>
              <a:defRPr sz="1512"/>
            </a:lvl2pPr>
            <a:lvl3pPr marL="864017" indent="0">
              <a:buNone/>
              <a:defRPr sz="1512"/>
            </a:lvl3pPr>
            <a:lvl4pPr marL="1296025" indent="0">
              <a:buNone/>
              <a:defRPr sz="1512"/>
            </a:lvl4pPr>
            <a:lvl5pPr marL="1728033" indent="0">
              <a:buNone/>
              <a:defRPr sz="1512"/>
            </a:lvl5pPr>
            <a:lvl6pPr marL="2160041" indent="0">
              <a:buNone/>
              <a:defRPr sz="1512"/>
            </a:lvl6pPr>
            <a:lvl7pPr marL="2592050" indent="0">
              <a:buNone/>
              <a:defRPr sz="1512"/>
            </a:lvl7pPr>
            <a:lvl8pPr marL="3024058" indent="0">
              <a:buNone/>
              <a:defRPr sz="1512"/>
            </a:lvl8pPr>
            <a:lvl9pPr marL="3456066" indent="0">
              <a:buNone/>
              <a:defRPr sz="151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28" y="5071638"/>
            <a:ext cx="8123179" cy="636890"/>
          </a:xfrm>
        </p:spPr>
        <p:txBody>
          <a:bodyPr>
            <a:normAutofit/>
          </a:bodyPr>
          <a:lstStyle>
            <a:lvl1pPr marL="0" indent="0">
              <a:buNone/>
              <a:defRPr sz="1134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000"/>
            <a:ext cx="11520488" cy="648817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28" y="576015"/>
            <a:ext cx="8123180" cy="12480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28" y="2041557"/>
            <a:ext cx="8123180" cy="3666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8289" y="5708528"/>
            <a:ext cx="861711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28" y="5708528"/>
            <a:ext cx="595075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37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17506" y="5708528"/>
            <a:ext cx="64570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accent1"/>
                </a:solidFill>
              </a:defRPr>
            </a:lvl1pPr>
          </a:lstStyle>
          <a:p>
            <a:pPr defTabSz="909378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937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5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hf hdr="0" ftr="0" dt="0"/>
  <p:txStyles>
    <p:titleStyle>
      <a:lvl1pPr algn="l" defTabSz="432008" rtl="0" eaLnBrk="1" latinLnBrk="0" hangingPunct="1">
        <a:spcBef>
          <a:spcPct val="0"/>
        </a:spcBef>
        <a:buNone/>
        <a:defRPr sz="3402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06" indent="-324006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02013" indent="-270005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1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80021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12029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4037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76046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08054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40062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72070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tariat.ru/ru-ru/help/probate-cas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407613" y="2355556"/>
            <a:ext cx="10342374" cy="2313390"/>
          </a:xfrm>
        </p:spPr>
        <p:txBody>
          <a:bodyPr>
            <a:normAutofit/>
          </a:bodyPr>
          <a:lstStyle/>
          <a:p>
            <a:pPr lvl="0" defTabSz="864017">
              <a:lnSpc>
                <a:spcPct val="115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О реализации </a:t>
            </a:r>
            <a:r>
              <a:rPr lang="ru-RU" sz="2800" b="1" dirty="0" smtClean="0">
                <a:solidFill>
                  <a:srgbClr val="0070C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518-ФЗ по выявлению правообладателей ранее учтенных объектов недвижимости</a:t>
            </a:r>
            <a:endParaRPr lang="ru-RU" sz="1800" b="1" dirty="0">
              <a:solidFill>
                <a:srgbClr val="0070C0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4998513" y="5553214"/>
            <a:ext cx="1523555" cy="42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68" tIns="45076" rIns="90168" bIns="45076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09378" eaLnBrk="1" hangingPunct="1"/>
            <a:r>
              <a:rPr lang="ru-RU" altLang="ru-RU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alt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Иркутск</a:t>
            </a:r>
            <a:endParaRPr lang="ru-RU" altLang="ru-RU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2864" y="1818248"/>
            <a:ext cx="3012709" cy="190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50" b="1" dirty="0" smtClean="0">
                <a:solidFill>
                  <a:srgbClr val="0871B0"/>
                </a:solidFill>
              </a:rPr>
              <a:t>Иркутской области</a:t>
            </a:r>
            <a:endParaRPr lang="ru-RU" sz="1850" b="1" dirty="0">
              <a:solidFill>
                <a:srgbClr val="0871B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8253" y="2042356"/>
            <a:ext cx="96252" cy="8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60290" y="2042356"/>
            <a:ext cx="486506" cy="8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68253" y="2008596"/>
            <a:ext cx="96252" cy="123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88531" y="2008596"/>
            <a:ext cx="558265" cy="123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2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256" y="2887662"/>
            <a:ext cx="5895975" cy="704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819" y="74278"/>
            <a:ext cx="9236217" cy="633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2864" y="1818248"/>
            <a:ext cx="3012709" cy="190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50" b="1" dirty="0" smtClean="0">
                <a:solidFill>
                  <a:srgbClr val="0871B0"/>
                </a:solidFill>
              </a:rPr>
              <a:t>Иркутской области</a:t>
            </a:r>
            <a:endParaRPr lang="ru-RU" sz="1850" b="1" dirty="0">
              <a:solidFill>
                <a:srgbClr val="0871B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8253" y="2042356"/>
            <a:ext cx="96252" cy="8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60290" y="2042356"/>
            <a:ext cx="486506" cy="8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68253" y="2008596"/>
            <a:ext cx="96252" cy="123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88531" y="2008596"/>
            <a:ext cx="558265" cy="123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68" y="426873"/>
            <a:ext cx="4705350" cy="3409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864" y="337381"/>
            <a:ext cx="4705350" cy="34099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2"/>
            <a:ext cx="11520488" cy="85737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0081" y="50635"/>
            <a:ext cx="8791575" cy="75247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3647" y="4375417"/>
            <a:ext cx="990600" cy="82867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8947" y="4712301"/>
            <a:ext cx="990600" cy="82867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4029" y="4847788"/>
            <a:ext cx="990600" cy="8286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111" y="4061754"/>
            <a:ext cx="990600" cy="82867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9547" y="3715184"/>
            <a:ext cx="990600" cy="82867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84004" y="5412482"/>
            <a:ext cx="1190625" cy="78105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65760" y="1367804"/>
            <a:ext cx="1037462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09378">
              <a:spcBef>
                <a:spcPct val="20000"/>
              </a:spcBef>
            </a:pPr>
            <a:r>
              <a:rPr lang="ru-RU" sz="2000" b="1" i="1" dirty="0">
                <a:solidFill>
                  <a:srgbClr val="0871B0"/>
                </a:solidFill>
              </a:rPr>
              <a:t>Нормативно-правовые акты и разъяснения (методика):</a:t>
            </a:r>
          </a:p>
          <a:p>
            <a:pPr lvl="0" defTabSz="909378">
              <a:spcBef>
                <a:spcPct val="20000"/>
              </a:spcBef>
            </a:pPr>
            <a:endParaRPr lang="ru-RU" sz="2000" dirty="0">
              <a:solidFill>
                <a:srgbClr val="0871B0"/>
              </a:solidFill>
            </a:endParaRPr>
          </a:p>
          <a:p>
            <a:pPr lvl="0" defTabSz="909378">
              <a:spcBef>
                <a:spcPct val="20000"/>
              </a:spcBef>
            </a:pPr>
            <a:r>
              <a:rPr lang="ru-RU" dirty="0">
                <a:solidFill>
                  <a:srgbClr val="0871B0"/>
                </a:solidFill>
              </a:rPr>
              <a:t>-     Федеральный закон от 30.12.2020 N 518-ФЗ "О внесении изменений в отдельные законодательные акты Российской Федерации«;</a:t>
            </a:r>
          </a:p>
          <a:p>
            <a:pPr lvl="0" defTabSz="909378">
              <a:spcBef>
                <a:spcPct val="20000"/>
              </a:spcBef>
            </a:pPr>
            <a:r>
              <a:rPr lang="ru-RU" dirty="0">
                <a:solidFill>
                  <a:srgbClr val="0871B0"/>
                </a:solidFill>
              </a:rPr>
              <a:t>-     Постановление Правительства от 31.12.2020 №2429;</a:t>
            </a:r>
            <a:br>
              <a:rPr lang="ru-RU" dirty="0">
                <a:solidFill>
                  <a:srgbClr val="0871B0"/>
                </a:solidFill>
              </a:rPr>
            </a:br>
            <a:r>
              <a:rPr lang="ru-RU" dirty="0">
                <a:solidFill>
                  <a:srgbClr val="0871B0"/>
                </a:solidFill>
              </a:rPr>
              <a:t>-     Приказ Росреестра от 20.04.2021 №П/0017;</a:t>
            </a:r>
          </a:p>
          <a:p>
            <a:pPr marL="341043" lvl="0" indent="-341043" defTabSz="909378">
              <a:spcBef>
                <a:spcPct val="20000"/>
              </a:spcBef>
              <a:buFontTx/>
              <a:buChar char="-"/>
            </a:pPr>
            <a:r>
              <a:rPr lang="ru-RU" dirty="0">
                <a:solidFill>
                  <a:srgbClr val="0871B0"/>
                </a:solidFill>
              </a:rPr>
              <a:t>Протокол совещания у заместитель председателя Правительства А.Л. </a:t>
            </a:r>
            <a:r>
              <a:rPr lang="ru-RU" dirty="0" err="1">
                <a:solidFill>
                  <a:srgbClr val="0871B0"/>
                </a:solidFill>
              </a:rPr>
              <a:t>Оверчука</a:t>
            </a:r>
            <a:r>
              <a:rPr lang="ru-RU" dirty="0">
                <a:solidFill>
                  <a:srgbClr val="0871B0"/>
                </a:solidFill>
              </a:rPr>
              <a:t> от 25.01.2021 №АО-П11-2пр;</a:t>
            </a:r>
          </a:p>
          <a:p>
            <a:pPr marL="341043" lvl="0" indent="-341043" defTabSz="909378">
              <a:spcBef>
                <a:spcPct val="20000"/>
              </a:spcBef>
              <a:buFontTx/>
              <a:buChar char="-"/>
            </a:pPr>
            <a:r>
              <a:rPr lang="ru-RU" dirty="0">
                <a:solidFill>
                  <a:srgbClr val="0871B0"/>
                </a:solidFill>
              </a:rPr>
              <a:t>План мероприятий («Дорожная карта»), утвержденная первым заместителем председателя Правительства Иркутской области Р.Л. Ситниковым и </a:t>
            </a:r>
            <a:r>
              <a:rPr lang="ru-RU" dirty="0" err="1">
                <a:solidFill>
                  <a:srgbClr val="0871B0"/>
                </a:solidFill>
              </a:rPr>
              <a:t>и.о</a:t>
            </a:r>
            <a:r>
              <a:rPr lang="ru-RU" dirty="0">
                <a:solidFill>
                  <a:srgbClr val="0871B0"/>
                </a:solidFill>
              </a:rPr>
              <a:t>. руководителя Росреестра по Иркутской области О.В. Арсентьевой;</a:t>
            </a:r>
          </a:p>
          <a:p>
            <a:pPr marL="341043" lvl="0" indent="-341043" defTabSz="909378">
              <a:spcBef>
                <a:spcPct val="20000"/>
              </a:spcBef>
              <a:buFontTx/>
              <a:buChar char="-"/>
            </a:pPr>
            <a:r>
              <a:rPr lang="ru-RU" dirty="0">
                <a:solidFill>
                  <a:srgbClr val="0871B0"/>
                </a:solidFill>
              </a:rPr>
              <a:t>Рекомендации Росреестра для органов исполнительной власти Российской Федерации и органов местного самоуправления.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9779" y="2137563"/>
            <a:ext cx="302778" cy="33642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790" y="2671923"/>
            <a:ext cx="302778" cy="33642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801" y="3008343"/>
            <a:ext cx="302778" cy="33642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091" y="3384581"/>
            <a:ext cx="302778" cy="33642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2817" y="3946312"/>
            <a:ext cx="302778" cy="33642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922" y="4799260"/>
            <a:ext cx="302778" cy="3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67000">
              <a:schemeClr val="bg1">
                <a:alpha val="30000"/>
                <a:lumMod val="66000"/>
                <a:lumOff val="34000"/>
              </a:scheme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0" y="-19943"/>
            <a:ext cx="11520488" cy="8573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194" y="231403"/>
            <a:ext cx="4436294" cy="71805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978316" y="770021"/>
            <a:ext cx="4542172" cy="282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05878" y="770021"/>
            <a:ext cx="7969718" cy="1411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06963" y="73266"/>
            <a:ext cx="8832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rgbClr val="70B22A"/>
                </a:solidFill>
              </a:rPr>
              <a:t> </a:t>
            </a:r>
            <a:r>
              <a:rPr lang="ru-RU" sz="1200" b="1" dirty="0" smtClean="0">
                <a:solidFill>
                  <a:srgbClr val="70B22A"/>
                </a:solidFill>
              </a:rPr>
              <a:t>ПРОЕКТ«НАПОЛНЕНИЕ </a:t>
            </a:r>
            <a:r>
              <a:rPr lang="ru-RU" sz="1200" b="1" dirty="0">
                <a:solidFill>
                  <a:srgbClr val="70B22A"/>
                </a:solidFill>
              </a:rPr>
              <a:t>ЕДИНОГО ГОСУДАРСТВЕННОГО РЕЕСТРА НЕДВИЖИМОСТИ НЕОБХОДИМЫМИ СВЕДЕНИЯМИ»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60320" y="5871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53632" y="414376"/>
            <a:ext cx="8179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871B0"/>
                </a:solidFill>
              </a:rPr>
              <a:t>Анализ перечней объектов, сведения о правах на которые отсутствуют в ЕГРН</a:t>
            </a:r>
            <a:endParaRPr lang="ru-RU" b="1" dirty="0">
              <a:solidFill>
                <a:srgbClr val="0871B0"/>
              </a:solidFill>
            </a:endParaRPr>
          </a:p>
        </p:txBody>
      </p:sp>
      <p:sp>
        <p:nvSpPr>
          <p:cNvPr id="26" name="Поле 13"/>
          <p:cNvSpPr txBox="1"/>
          <p:nvPr/>
        </p:nvSpPr>
        <p:spPr>
          <a:xfrm>
            <a:off x="3193308" y="1098115"/>
            <a:ext cx="6260177" cy="309938"/>
          </a:xfrm>
          <a:prstGeom prst="rect">
            <a:avLst/>
          </a:prstGeom>
          <a:solidFill>
            <a:schemeClr val="lt1"/>
          </a:solidFill>
          <a:ln w="6350">
            <a:solidFill>
              <a:srgbClr val="70B22A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ОМС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анализирует сведения по объектам:</a:t>
            </a:r>
            <a:endParaRPr lang="ru-RU" sz="14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30" name="Поле 16"/>
          <p:cNvSpPr txBox="1"/>
          <p:nvPr/>
        </p:nvSpPr>
        <p:spPr>
          <a:xfrm>
            <a:off x="586451" y="1634568"/>
            <a:ext cx="3126825" cy="2582182"/>
          </a:xfrm>
          <a:prstGeom prst="rect">
            <a:avLst/>
          </a:prstGeom>
          <a:solidFill>
            <a:schemeClr val="lt1"/>
          </a:solidFill>
          <a:ln w="6350">
            <a:solidFill>
              <a:srgbClr val="70B22A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снятия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анее учтенного объекта с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государственного кадастрового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учета: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в соответствии с ч.3 ст.70 Закона о регистрации и п.214 Порядка ведения ЕГРН, утв.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01.06.2021 N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П/0241;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как дублирующего объекта;</a:t>
            </a:r>
          </a:p>
          <a:p>
            <a:pPr algn="just"/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как не объекта недвижимости;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как объекта, прекратившего свое существование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оле 15"/>
          <p:cNvSpPr txBox="1"/>
          <p:nvPr/>
        </p:nvSpPr>
        <p:spPr>
          <a:xfrm>
            <a:off x="3898684" y="1644665"/>
            <a:ext cx="2623782" cy="2556769"/>
          </a:xfrm>
          <a:prstGeom prst="rect">
            <a:avLst/>
          </a:prstGeom>
          <a:solidFill>
            <a:schemeClr val="lt1"/>
          </a:solidFill>
          <a:ln w="6350">
            <a:solidFill>
              <a:srgbClr val="70B22A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2. Возможности регистрации прав на ранее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учтенные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недвижимости на основании документов, поданных уполномоченным ОМС: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В рамках ст.19 Закона о регистрации;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В рамках ст. 12 Закона 93-ФЗ;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Право публичной собственности за собой</a:t>
            </a:r>
            <a:endParaRPr lang="ru-RU" sz="11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36" name="Поле 20"/>
          <p:cNvSpPr txBox="1"/>
          <p:nvPr/>
        </p:nvSpPr>
        <p:spPr>
          <a:xfrm>
            <a:off x="6669573" y="1644665"/>
            <a:ext cx="2467400" cy="2564203"/>
          </a:xfrm>
          <a:prstGeom prst="rect">
            <a:avLst/>
          </a:prstGeom>
          <a:solidFill>
            <a:schemeClr val="lt1"/>
          </a:solidFill>
          <a:ln w="6350">
            <a:solidFill>
              <a:srgbClr val="70B22A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Возможности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внесения сведений в ЕГРН о выявленном правообладателе на основании решения о выявлении</a:t>
            </a:r>
            <a:endParaRPr lang="ru-RU" sz="1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6" name="Поле 28"/>
          <p:cNvSpPr txBox="1"/>
          <p:nvPr/>
        </p:nvSpPr>
        <p:spPr>
          <a:xfrm>
            <a:off x="9190333" y="1644665"/>
            <a:ext cx="2199419" cy="2580589"/>
          </a:xfrm>
          <a:prstGeom prst="rect">
            <a:avLst/>
          </a:prstGeom>
          <a:solidFill>
            <a:schemeClr val="lt1"/>
          </a:solidFill>
          <a:ln w="6350">
            <a:solidFill>
              <a:srgbClr val="70B22A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4. Если право на ОКС не возникло, и не может быть зарегистрировано в порядке, перечисленном в п.2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рассмотреть возможность обращения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ОМС в суд с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иском о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признании объекта самовольной постройкой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927732" y="1408053"/>
            <a:ext cx="0" cy="236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9297053" y="1407717"/>
            <a:ext cx="0" cy="268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3415394" y="1408053"/>
            <a:ext cx="0" cy="236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>
            <a:off x="7551514" y="1423649"/>
            <a:ext cx="1" cy="252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86451" y="4456497"/>
            <a:ext cx="3126825" cy="1597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9679" y="4422450"/>
            <a:ext cx="3145809" cy="161558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0580" y="4429884"/>
            <a:ext cx="3145809" cy="1615580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586451" y="4443265"/>
            <a:ext cx="30981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права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не могут быть зарегистрированы в соответствии с требованиями законодательства, в том числе с учетом региональных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особенностей, но сведения о выявленных правообладателях могут быть внесены в ЕГРН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70901" y="4469660"/>
            <a:ext cx="2948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Возможности постановки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учет в качестве бесхозяйного имущества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8077249" y="4455309"/>
            <a:ext cx="2876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Возможности оформления в качестве выморочного имущества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">
              <a:schemeClr val="bg1">
                <a:alpha val="30000"/>
                <a:lumMod val="66000"/>
                <a:lumOff val="34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089585" y="3217653"/>
            <a:ext cx="4839419" cy="18739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0985" y="260360"/>
            <a:ext cx="8927887" cy="7489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Проводимые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местного самоуправления мероприятия по выявлению правообладателей должны включать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себя: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710" y="622622"/>
            <a:ext cx="10368439" cy="53836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сведений в документах, находящихся в архивах или в распоряжениях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(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по квартирам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договоров 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приватизации, по земельным участкам,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свидетельств 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праве собственности на землю и т.п.);</a:t>
            </a:r>
            <a:endParaRPr lang="ru-RU" sz="2100" dirty="0" smtClean="0">
              <a:solidFill>
                <a:srgbClr val="0871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 smtClean="0">
              <a:solidFill>
                <a:srgbClr val="0871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сообщения о способах и порядке предоставления сведений о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правообладателях (в 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о возможности предоставления любым способом заинтересованным лицом сведений о почтовом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электронном 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адресе для связи с правообладателем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100" dirty="0">
              <a:solidFill>
                <a:srgbClr val="0871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 smtClean="0">
              <a:solidFill>
                <a:srgbClr val="0871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</a:t>
            </a:r>
            <a:r>
              <a:rPr lang="ru-RU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документов в своих архивах или в своем распоряжении, </a:t>
            </a:r>
            <a:r>
              <a:rPr lang="ru-RU" sz="2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запрашиваем </a:t>
            </a:r>
            <a:r>
              <a:rPr lang="ru-RU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правообладателях ранее учтенных объектов недвижимости</a:t>
            </a:r>
            <a:r>
              <a:rPr lang="ru-RU" sz="2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органах государственной власти, органах местного самоуправления, организациях, осуществлявших до дня вступления в силу Закона №122-ФЗ учет и регистрацию прав на объекты недвижимости, а также нотариуса, сведения о правообладателях ранее учтенных объектов недвижимости.</a:t>
            </a:r>
          </a:p>
          <a:p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выявления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правообладателя, </a:t>
            </a:r>
            <a:r>
              <a:rPr lang="ru-RU" sz="2100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запрашивается информация в порядке ч.4 ст.69.1 Закона о </a:t>
            </a:r>
            <a:r>
              <a:rPr lang="ru-RU" sz="21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endParaRPr lang="ru-RU" dirty="0" smtClean="0">
              <a:solidFill>
                <a:srgbClr val="0871B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871B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871B0"/>
                </a:solidFill>
              </a:rPr>
              <a:t>                                                     </a:t>
            </a:r>
          </a:p>
          <a:p>
            <a:pPr marL="0" indent="0" algn="ctr">
              <a:buNone/>
            </a:pPr>
            <a:r>
              <a:rPr lang="ru-RU" sz="2300" b="1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2300" b="1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результату </a:t>
            </a:r>
            <a:r>
              <a:rPr lang="ru-RU" sz="2300" b="1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том </a:t>
            </a:r>
            <a:r>
              <a:rPr lang="ru-RU" sz="2300" b="1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числе, если </a:t>
            </a:r>
          </a:p>
          <a:p>
            <a:pPr marL="0" indent="0" algn="ctr">
              <a:buNone/>
            </a:pPr>
            <a:r>
              <a:rPr lang="ru-RU" sz="2300" b="1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ответы на запросы не содержат  </a:t>
            </a:r>
          </a:p>
          <a:p>
            <a:pPr marL="0" indent="0" algn="ctr">
              <a:buNone/>
            </a:pPr>
            <a:r>
              <a:rPr lang="ru-RU" sz="2300" b="1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противоречивую </a:t>
            </a:r>
            <a:r>
              <a:rPr lang="ru-RU" sz="2300" b="1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</a:p>
          <a:p>
            <a:pPr marL="0" indent="0" algn="ctr">
              <a:buNone/>
            </a:pPr>
            <a:r>
              <a:rPr lang="ru-RU" sz="2300" b="1" dirty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о правообладателе и ОН не снесен)</a:t>
            </a:r>
            <a:r>
              <a:rPr lang="ru-RU" sz="2300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2300" b="1" dirty="0" smtClean="0">
                <a:solidFill>
                  <a:srgbClr val="0871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5774" y="3291646"/>
            <a:ext cx="9973375" cy="276189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МВД: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документе, удостоверяющем личность гражданина Российской Федерации, об адресе регистрации, дате и месте его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– по СМЭВ (Порядок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информации, утв. Приказом МВД России от 02.06.2021 №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371, письмо Управления от 11.03.2022 №15-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07236/22); </a:t>
            </a: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пенсионный фонд:  сведения о СНИЛС физического лица – по СМЭВ;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ФНС: сведения о государственной регистрации юридических лиц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 СМЭВ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ФНС: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возможной смерти правообладателя ранее учтенного объекта недвижимости, перемене его имени – ЕГР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ЗАГС (письмо Управления от 23.11.2021г. №15-43272/21);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нотариус: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сведения о лицах, у которых возникли права на ранее учтенный объект недвижимости в результате наследования - на адрес электронной почты. Предварительно следует запросить информацию о наличии наследственного дела к имуществу конкретного гражданина и нотариусе, в производстве которого находится наследственное дело на </a:t>
            </a:r>
            <a:r>
              <a:rPr lang="ru-RU" sz="1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https://notariat.ru/ru-ru/help/probate-cases/</a:t>
            </a:r>
            <a:r>
              <a:rPr lang="ru-RU" sz="1400" dirty="0" smtClean="0">
                <a:solidFill>
                  <a:srgbClr val="0670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Управления от 01.09.2021 №­­­­­­­15-30922).</a:t>
            </a: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510707" y="977228"/>
            <a:ext cx="270523" cy="237611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510704" y="1669497"/>
            <a:ext cx="270523" cy="237611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510703" y="2361766"/>
            <a:ext cx="270523" cy="237611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99986" y="3054035"/>
            <a:ext cx="270523" cy="237611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2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28" y="576015"/>
            <a:ext cx="81231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28" y="1039529"/>
            <a:ext cx="8123180" cy="4669000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ru-RU" sz="1300" dirty="0">
                <a:solidFill>
                  <a:srgbClr val="02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300" dirty="0" smtClean="0">
                <a:solidFill>
                  <a:srgbClr val="026E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ОМС создается </a:t>
            </a:r>
            <a:r>
              <a:rPr lang="ru-RU" sz="1300" dirty="0" smtClean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комиссия для проведения осмотра </a:t>
            </a:r>
            <a:r>
              <a:rPr lang="ru-RU" sz="1600" u="sng" dirty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объекта капитального строительства</a:t>
            </a:r>
            <a:r>
              <a:rPr lang="ru-RU" sz="1600" dirty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предмет его существования </a:t>
            </a:r>
            <a:r>
              <a:rPr lang="ru-RU" sz="1300" dirty="0" smtClean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(Приказ </a:t>
            </a:r>
            <a:r>
              <a:rPr lang="ru-RU" sz="1300" dirty="0" err="1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Росреестра</a:t>
            </a:r>
            <a:r>
              <a:rPr lang="ru-RU" sz="1300" dirty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28.04.2021 N </a:t>
            </a:r>
            <a:r>
              <a:rPr lang="ru-RU" sz="1300" dirty="0" smtClean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П/0179),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1300" dirty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- размещает </a:t>
            </a:r>
            <a:r>
              <a:rPr lang="ru-RU" sz="1300" dirty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информацию о проведении осмотра на официальном сайте </a:t>
            </a:r>
            <a:r>
              <a:rPr lang="ru-RU" sz="1300" dirty="0" smtClean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ОМС.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1300" dirty="0" smtClean="0">
                <a:solidFill>
                  <a:srgbClr val="026EB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- составляет акт осмотра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снесен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Если объект существует:</a:t>
            </a:r>
            <a:endParaRPr lang="ru-RU" b="1" dirty="0"/>
          </a:p>
          <a:p>
            <a:pPr marL="0" lvl="0" indent="0">
              <a:buClr>
                <a:srgbClr val="90C226"/>
              </a:buClr>
              <a:buNone/>
            </a:pPr>
            <a:endParaRPr lang="ru-RU" dirty="0">
              <a:solidFill>
                <a:srgbClr val="026EB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405" y="1107907"/>
            <a:ext cx="286537" cy="25605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921" y="2515315"/>
            <a:ext cx="6187976" cy="35725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05" y="2789659"/>
            <a:ext cx="3176291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2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2864" y="1818248"/>
            <a:ext cx="3012709" cy="190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50" b="1" dirty="0" smtClean="0">
                <a:solidFill>
                  <a:srgbClr val="0871B0"/>
                </a:solidFill>
              </a:rPr>
              <a:t>Иркутской области</a:t>
            </a:r>
            <a:endParaRPr lang="ru-RU" sz="1850" b="1" dirty="0">
              <a:solidFill>
                <a:srgbClr val="0871B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8253" y="2042356"/>
            <a:ext cx="96252" cy="8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60290" y="2042356"/>
            <a:ext cx="486506" cy="8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68253" y="2008596"/>
            <a:ext cx="96252" cy="123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88531" y="2008596"/>
            <a:ext cx="558265" cy="123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68" y="426873"/>
            <a:ext cx="4705350" cy="3409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864" y="337381"/>
            <a:ext cx="4705350" cy="34099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2"/>
            <a:ext cx="11520488" cy="85737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2245" y="23056"/>
            <a:ext cx="8791575" cy="75247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3647" y="4375417"/>
            <a:ext cx="990600" cy="82867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8947" y="4712301"/>
            <a:ext cx="990600" cy="82867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4029" y="4847788"/>
            <a:ext cx="990600" cy="8286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111" y="4061754"/>
            <a:ext cx="990600" cy="82867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9547" y="3715184"/>
            <a:ext cx="990600" cy="82867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84004" y="5412482"/>
            <a:ext cx="1190625" cy="78105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8199" y="201894"/>
            <a:ext cx="4533900" cy="55640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57123" y="-184672"/>
            <a:ext cx="1040205" cy="942975"/>
          </a:xfrm>
          <a:prstGeom prst="rect">
            <a:avLst/>
          </a:prstGeom>
        </p:spPr>
      </p:pic>
      <p:sp>
        <p:nvSpPr>
          <p:cNvPr id="14336" name="TextBox 14335"/>
          <p:cNvSpPr txBox="1"/>
          <p:nvPr/>
        </p:nvSpPr>
        <p:spPr>
          <a:xfrm>
            <a:off x="2175309" y="112402"/>
            <a:ext cx="9345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AB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Проект решения в </a:t>
            </a:r>
            <a:r>
              <a:rPr lang="ru-RU" sz="3200" b="1" dirty="0">
                <a:solidFill>
                  <a:srgbClr val="7AB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</a:t>
            </a:r>
            <a:endParaRPr lang="ru-RU" sz="3200" b="1" dirty="0">
              <a:solidFill>
                <a:srgbClr val="70B22A"/>
              </a:solidFill>
            </a:endParaRPr>
          </a:p>
        </p:txBody>
      </p:sp>
      <p:sp>
        <p:nvSpPr>
          <p:cNvPr id="42" name="Стрелка вниз 41"/>
          <p:cNvSpPr/>
          <p:nvPr/>
        </p:nvSpPr>
        <p:spPr>
          <a:xfrm rot="2446844">
            <a:off x="2984619" y="996771"/>
            <a:ext cx="820165" cy="12246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rot="19230195">
            <a:off x="7681944" y="1004288"/>
            <a:ext cx="799382" cy="1116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458593" y="2165608"/>
            <a:ext cx="3437164" cy="1365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Направляется по почте выявленному в качестве правообладателя лицу с уведомлением о вручении либо по электронной почте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847898" y="2095541"/>
            <a:ext cx="3939507" cy="1660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ОМС размещает информацию об ОН, ФИО правообладателя на официальном сайте, а также о том, что в течение 30 дней могут быть представлены возражения относительно правообладателя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936830" y="3915773"/>
            <a:ext cx="3927021" cy="667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истечении 45 </a:t>
            </a:r>
            <a:r>
              <a:rPr lang="ru-RU" sz="1600" dirty="0" smtClean="0"/>
              <a:t>дней </a:t>
            </a:r>
            <a:r>
              <a:rPr lang="ru-RU" sz="1600" dirty="0" smtClean="0"/>
              <a:t>ОМС </a:t>
            </a:r>
            <a:r>
              <a:rPr lang="ru-RU" sz="1600" dirty="0" smtClean="0"/>
              <a:t>принимает решение о выявлении правообладателя</a:t>
            </a:r>
            <a:endParaRPr lang="ru-RU" sz="1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967663" y="4830897"/>
            <a:ext cx="3927021" cy="710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Обращение в суд в течение 1 года со дня поступления возражений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175309" y="3533900"/>
            <a:ext cx="0" cy="1917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157947" y="4245180"/>
            <a:ext cx="3641271" cy="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175309" y="5459916"/>
            <a:ext cx="36412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75789" y="1599190"/>
            <a:ext cx="957665" cy="99270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2864" y="4003794"/>
            <a:ext cx="1162050" cy="1276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4738" y="3884012"/>
            <a:ext cx="2728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поступили возражения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82795" y="5083977"/>
            <a:ext cx="2613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оступили возражения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bg1">
                <a:lumMod val="8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67000">
              <a:schemeClr val="bg1">
                <a:alpha val="30000"/>
                <a:lumMod val="66000"/>
                <a:lumOff val="34000"/>
              </a:scheme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9882" y="106136"/>
            <a:ext cx="10843547" cy="6159910"/>
          </a:xfrm>
          <a:noFill/>
        </p:spPr>
        <p:txBody>
          <a:bodyPr/>
          <a:lstStyle/>
          <a:p>
            <a:r>
              <a:rPr lang="ru-RU" b="1" dirty="0" smtClean="0">
                <a:solidFill>
                  <a:srgbClr val="7ABE4C"/>
                </a:solidFill>
              </a:rPr>
              <a:t>Решение о выявлении правообладателя</a:t>
            </a:r>
            <a:endParaRPr lang="ru-RU" b="1" dirty="0">
              <a:solidFill>
                <a:srgbClr val="7ABE4C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AD72-3E83-4407-9252-211089D2BFC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222196" y="807824"/>
            <a:ext cx="918918" cy="76744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65383" y="1614048"/>
            <a:ext cx="6988243" cy="80875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Уполномоченный ОМС </a:t>
            </a:r>
            <a:r>
              <a:rPr lang="ru-RU" dirty="0"/>
              <a:t>направляет</a:t>
            </a:r>
          </a:p>
          <a:p>
            <a:pPr algn="ctr"/>
            <a:r>
              <a:rPr lang="ru-RU" dirty="0" smtClean="0"/>
              <a:t> в</a:t>
            </a:r>
            <a:r>
              <a:rPr lang="ru-RU" dirty="0" smtClean="0"/>
              <a:t> </a:t>
            </a:r>
            <a:r>
              <a:rPr lang="ru-RU" dirty="0" smtClean="0"/>
              <a:t>орган регистрации прав в течение 5 рабочих </a:t>
            </a:r>
            <a:r>
              <a:rPr lang="ru-RU" dirty="0" smtClean="0"/>
              <a:t>дней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17193" y="2526350"/>
            <a:ext cx="8691613" cy="12659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объект недвижимости учтен в ЕГРН 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внесении сведений о правообладателе (письмо Управления от 29.06.2021 №­­­­­­­ 15-21652);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о выявлении правообладателя;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ответы на запросы, полученные по итогам Шага 3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6611" y="3895820"/>
            <a:ext cx="9667532" cy="22932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объект недвижимости не учтен в ЕГРН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заявление о внесении сведений о ранее учтенном объекте;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заявление о внесении сведений о правообладателе;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о выявлении правообладателя;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ответы на запросы, полученные по итогам Шага 3;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 (копия документа, заверенная в порядке, установленном федеральным законом), устанавливающий или подтверждающий право на объект недвижимости;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подтверждающий ранее осуществленный государственный учет объекта недвижимости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" y="2591"/>
            <a:ext cx="11439525" cy="7334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438" y="1595561"/>
            <a:ext cx="619125" cy="6858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526" y="2934743"/>
            <a:ext cx="759025" cy="7590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369" y="4549339"/>
            <a:ext cx="717069" cy="73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488" cy="8573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194" y="231403"/>
            <a:ext cx="4436294" cy="71805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978316" y="770021"/>
            <a:ext cx="4542172" cy="282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876" y="759946"/>
            <a:ext cx="7969718" cy="1411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71501" y="0"/>
            <a:ext cx="8487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70B22A"/>
                </a:solidFill>
              </a:rPr>
              <a:t>             ПРОЕКТ </a:t>
            </a:r>
            <a:r>
              <a:rPr lang="ru-RU" sz="1200" b="1" dirty="0">
                <a:solidFill>
                  <a:srgbClr val="70B22A"/>
                </a:solidFill>
              </a:rPr>
              <a:t>«НАПОЛНЕНИЕ ЕДИНОГО ГОСУДАРСТВЕННОГО РЕЕСТРА НЕДВИЖИМОСТИ НЕОБХОДИМЫМИ СВЕДЕНИЯМИ»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22758" y="309060"/>
            <a:ext cx="35512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26EB6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ВЫЯВЛЕНИЕ </a:t>
            </a:r>
            <a:r>
              <a:rPr lang="ru-RU" sz="1500" b="1" dirty="0" smtClean="0">
                <a:solidFill>
                  <a:srgbClr val="026EB6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ПРАВООБЛАДАТЕЛЕЙ</a:t>
            </a:r>
            <a:endParaRPr lang="ru-RU" sz="1500" b="1" dirty="0">
              <a:solidFill>
                <a:srgbClr val="026EB6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3735" y="12897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390455" y="889431"/>
            <a:ext cx="3096883" cy="852742"/>
          </a:xfrm>
          <a:prstGeom prst="rect">
            <a:avLst/>
          </a:prstGeom>
          <a:solidFill>
            <a:srgbClr val="7ABE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47975" y="949461"/>
            <a:ext cx="2714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Информационная кампания МИГД, ОМС</a:t>
            </a:r>
          </a:p>
          <a:p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30886" y="1878998"/>
            <a:ext cx="3416020" cy="911855"/>
          </a:xfrm>
          <a:prstGeom prst="rect">
            <a:avLst/>
          </a:prstGeom>
          <a:solidFill>
            <a:srgbClr val="7ABE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FFFF"/>
                </a:solidFill>
              </a:rPr>
              <a:t>Побудить граждан на 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</a:rPr>
              <a:t>самостоятельное обращение за 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</a:rPr>
              <a:t>регистрацией своих прав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62483" y="2874124"/>
            <a:ext cx="3800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П</a:t>
            </a:r>
            <a:r>
              <a:rPr lang="ru-RU" sz="1600" dirty="0">
                <a:solidFill>
                  <a:srgbClr val="000000"/>
                </a:solidFill>
              </a:rPr>
              <a:t>убликации, пошаговые инструкции, памятки в СМИ, на сайтах </a:t>
            </a:r>
            <a:r>
              <a:rPr lang="ru-RU" sz="1600" dirty="0" smtClean="0">
                <a:solidFill>
                  <a:srgbClr val="000000"/>
                </a:solidFill>
              </a:rPr>
              <a:t>Правительства, </a:t>
            </a:r>
            <a:r>
              <a:rPr lang="ru-RU" sz="1600" dirty="0">
                <a:solidFill>
                  <a:srgbClr val="000000"/>
                </a:solidFill>
              </a:rPr>
              <a:t>министерств, ОМС, в социальных сетях, имеющих большую аудиторию</a:t>
            </a: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441" y="3350793"/>
            <a:ext cx="295910" cy="27415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825413" y="4431011"/>
            <a:ext cx="437812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b="1" dirty="0">
                <a:solidFill>
                  <a:srgbClr val="000000"/>
                </a:solidFill>
              </a:rPr>
              <a:t>В</a:t>
            </a:r>
            <a:r>
              <a:rPr lang="ru-RU" sz="1600" dirty="0">
                <a:solidFill>
                  <a:srgbClr val="000000"/>
                </a:solidFill>
              </a:rPr>
              <a:t>заимодействие с ТСЖ, управляющими </a:t>
            </a:r>
            <a:endParaRPr lang="ru-RU" sz="1600" dirty="0" smtClean="0">
              <a:solidFill>
                <a:srgbClr val="000000"/>
              </a:solidFill>
            </a:endParaRPr>
          </a:p>
          <a:p>
            <a:pPr lvl="0"/>
            <a:r>
              <a:rPr lang="ru-RU" sz="1600" dirty="0" smtClean="0">
                <a:solidFill>
                  <a:srgbClr val="000000"/>
                </a:solidFill>
              </a:rPr>
              <a:t>компаниями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err="1">
                <a:solidFill>
                  <a:srgbClr val="000000"/>
                </a:solidFill>
              </a:rPr>
              <a:t>ресурсоснабжающими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endParaRPr lang="ru-RU" sz="1600" dirty="0" smtClean="0">
              <a:solidFill>
                <a:srgbClr val="000000"/>
              </a:solidFill>
            </a:endParaRPr>
          </a:p>
          <a:p>
            <a:pPr lvl="0"/>
            <a:r>
              <a:rPr lang="ru-RU" sz="1600" dirty="0" smtClean="0">
                <a:solidFill>
                  <a:srgbClr val="000000"/>
                </a:solidFill>
              </a:rPr>
              <a:t>организациями, </a:t>
            </a:r>
            <a:r>
              <a:rPr lang="ru-RU" sz="1600" dirty="0">
                <a:solidFill>
                  <a:srgbClr val="000000"/>
                </a:solidFill>
              </a:rPr>
              <a:t>правлениями садоводств, </a:t>
            </a:r>
            <a:endParaRPr lang="ru-RU" sz="1600" dirty="0" smtClean="0">
              <a:solidFill>
                <a:srgbClr val="000000"/>
              </a:solidFill>
            </a:endParaRPr>
          </a:p>
          <a:p>
            <a:pPr lvl="0"/>
            <a:r>
              <a:rPr lang="ru-RU" sz="1600" dirty="0" smtClean="0">
                <a:solidFill>
                  <a:srgbClr val="000000"/>
                </a:solidFill>
              </a:rPr>
              <a:t>жилищных и </a:t>
            </a:r>
            <a:r>
              <a:rPr lang="ru-RU" sz="1600" dirty="0">
                <a:solidFill>
                  <a:srgbClr val="000000"/>
                </a:solidFill>
              </a:rPr>
              <a:t>гаражных кооперативов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(размещение на </a:t>
            </a:r>
            <a:r>
              <a:rPr lang="ru-RU" sz="1600" dirty="0" smtClean="0">
                <a:solidFill>
                  <a:srgbClr val="000000"/>
                </a:solidFill>
              </a:rPr>
              <a:t>оборотных сторонах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</a:rPr>
              <a:t>квитанций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</a:rPr>
              <a:t>информстенды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в домах и т.д</a:t>
            </a:r>
            <a:r>
              <a:rPr lang="ru-RU" sz="1600" dirty="0" smtClean="0">
                <a:solidFill>
                  <a:srgbClr val="000000"/>
                </a:solidFill>
              </a:rPr>
              <a:t>.) </a:t>
            </a:r>
          </a:p>
          <a:p>
            <a:endParaRPr lang="ru-RU" dirty="0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807"/>
                    </a14:imgEffect>
                    <a14:imgEffect>
                      <a14:saturation sat="3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8" y="4936558"/>
            <a:ext cx="526174" cy="526174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6385106" y="2890732"/>
            <a:ext cx="35060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Открытые информационные ресурсы </a:t>
            </a:r>
            <a:endParaRPr lang="ru-RU" sz="1600" dirty="0" smtClean="0"/>
          </a:p>
          <a:p>
            <a:r>
              <a:rPr lang="ru-RU" sz="1600" dirty="0" smtClean="0"/>
              <a:t>для </a:t>
            </a:r>
            <a:r>
              <a:rPr lang="ru-RU" sz="1600" dirty="0"/>
              <a:t>размещения социальной </a:t>
            </a:r>
            <a:endParaRPr lang="ru-RU" sz="1600" dirty="0" smtClean="0"/>
          </a:p>
          <a:p>
            <a:r>
              <a:rPr lang="ru-RU" sz="1600" dirty="0" smtClean="0"/>
              <a:t>рекламы </a:t>
            </a:r>
            <a:r>
              <a:rPr lang="ru-RU" sz="1600" dirty="0"/>
              <a:t>в виде видеороликов, </a:t>
            </a:r>
            <a:endParaRPr lang="ru-RU" sz="1600" dirty="0" smtClean="0"/>
          </a:p>
          <a:p>
            <a:r>
              <a:rPr lang="ru-RU" sz="1600" dirty="0" smtClean="0"/>
              <a:t>рекламных </a:t>
            </a:r>
            <a:r>
              <a:rPr lang="ru-RU" sz="1600" dirty="0"/>
              <a:t>проспектов и т.д.</a:t>
            </a:r>
          </a:p>
        </p:txBody>
      </p:sp>
      <p:sp useBgFill="1">
        <p:nvSpPr>
          <p:cNvPr id="52" name="Управляющая кнопка: звук 51">
            <a:hlinkClick r:id="" action="ppaction://noaction" highlightClick="1"/>
          </p:cNvPr>
          <p:cNvSpPr/>
          <p:nvPr/>
        </p:nvSpPr>
        <p:spPr>
          <a:xfrm>
            <a:off x="5955439" y="3352861"/>
            <a:ext cx="303759" cy="249072"/>
          </a:xfrm>
          <a:prstGeom prst="actionButtonSound">
            <a:avLst/>
          </a:prstGeom>
          <a:ln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353097" y="4413014"/>
            <a:ext cx="366478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Р</a:t>
            </a:r>
            <a:r>
              <a:rPr lang="ru-RU" sz="1600" dirty="0">
                <a:solidFill>
                  <a:srgbClr val="000000"/>
                </a:solidFill>
              </a:rPr>
              <a:t>азмещение памяток,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листовок, брошюр, видеороликов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в общественном </a:t>
            </a:r>
            <a:r>
              <a:rPr lang="ru-RU" sz="1600" dirty="0" smtClean="0">
                <a:solidFill>
                  <a:srgbClr val="000000"/>
                </a:solidFill>
              </a:rPr>
              <a:t>транспорте и иных 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местах массового скопления</a:t>
            </a:r>
            <a:endParaRPr lang="ru-RU" sz="16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941" y="4634452"/>
            <a:ext cx="471657" cy="42309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Стрелка вниз 55"/>
          <p:cNvSpPr/>
          <p:nvPr/>
        </p:nvSpPr>
        <p:spPr>
          <a:xfrm>
            <a:off x="4624695" y="1591022"/>
            <a:ext cx="484632" cy="432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5330" y="1810080"/>
            <a:ext cx="977644" cy="967769"/>
          </a:xfrm>
          <a:prstGeom prst="rect">
            <a:avLst/>
          </a:prstGeom>
          <a:scene3d>
            <a:camera prst="orthographicFront"/>
            <a:lightRig rig="balanced" dir="t"/>
          </a:scene3d>
          <a:sp3d extrusionH="76200" contourW="12700" prstMaterial="matte">
            <a:bevelT w="152400" h="50800" prst="softRound"/>
            <a:bevelB prst="angle"/>
            <a:extrusionClr>
              <a:srgbClr val="0871B0"/>
            </a:extrusionClr>
            <a:contourClr>
              <a:srgbClr val="0871B0"/>
            </a:contourClr>
          </a:sp3d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803" y="2996798"/>
            <a:ext cx="292742" cy="397828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967" y="5354340"/>
            <a:ext cx="330173" cy="323294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06" y="4333137"/>
            <a:ext cx="295994" cy="402248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10902" y="1810080"/>
            <a:ext cx="899662" cy="98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bg1">
                <a:lumMod val="8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67000">
              <a:schemeClr val="bg1">
                <a:alpha val="30000"/>
                <a:lumMod val="66000"/>
                <a:lumOff val="34000"/>
              </a:scheme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728" y="762000"/>
            <a:ext cx="8952861" cy="558924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523" y="0"/>
            <a:ext cx="11542011" cy="762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476" y="1"/>
            <a:ext cx="4191000" cy="76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5045" y="2"/>
            <a:ext cx="4191000" cy="76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8007" y="107041"/>
            <a:ext cx="3364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600" dirty="0" smtClean="0">
                <a:solidFill>
                  <a:srgbClr val="70B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3600" b="1" spc="600" dirty="0">
              <a:solidFill>
                <a:srgbClr val="70B2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6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3&quot;&gt;&lt;elem m_fUsage=&quot;2.70999999999999996447E+00&quot;&gt;&lt;m_msothmcolidx val=&quot;0&quot;/&gt;&lt;m_rgb r=&quot;00&quot; g=&quot;E5&quot; b=&quot;9A&quot;/&gt;&lt;m_nBrightness endver=&quot;26206&quot; val=&quot;0&quot;/&gt;&lt;/elem&gt;&lt;elem m_fUsage=&quot;2.39306233799575984733E+00&quot;&gt;&lt;m_msothmcolidx val=&quot;0&quot;/&gt;&lt;m_rgb r=&quot;11&quot; g=&quot;D3&quot; b=&quot;8F&quot;/&gt;&lt;m_nBrightness endver=&quot;26206&quot; val=&quot;0&quot;/&gt;&lt;/elem&gt;&lt;elem m_fUsage=&quot;1.72449462502574357714E+00&quot;&gt;&lt;m_msothmcolidx val=&quot;0&quot;/&gt;&lt;m_rgb r=&quot;B6&quot; g=&quot;E6&quot; b=&quot;FC&quot;/&gt;&lt;m_nBrightness endver=&quot;26206&quot; val=&quot;0&quot;/&gt;&lt;/elem&gt;&lt;elem m_fUsage=&quot;1.01119947847718183453E+00&quot;&gt;&lt;m_msothmcolidx val=&quot;0&quot;/&gt;&lt;m_rgb r=&quot;2F&quot; g=&quot;93&quot; b=&quot;84&quot;/&gt;&lt;m_nBrightness endver=&quot;26206&quot; val=&quot;0&quot;/&gt;&lt;/elem&gt;&lt;elem m_fUsage=&quot;6.56100000000000127542E-01&quot;&gt;&lt;m_msothmcolidx val=&quot;0&quot;/&gt;&lt;m_rgb r=&quot;FD&quot; g=&quot;7D&quot; b=&quot;0C&quot;/&gt;&lt;m_nBrightness endver=&quot;26206&quot; val=&quot;0&quot;/&gt;&lt;/elem&gt;&lt;elem m_fUsage=&quot;5.90490000000000181402E-01&quot;&gt;&lt;m_msothmcolidx val=&quot;0&quot;/&gt;&lt;m_rgb r=&quot;FE&quot; g=&quot;A6&quot; b=&quot;8A&quot;/&gt;&lt;m_nBrightness endver=&quot;26206&quot; val=&quot;0&quot;/&gt;&lt;/elem&gt;&lt;elem m_fUsage=&quot;5.54303727795947942525E-01&quot;&gt;&lt;m_msothmcolidx val=&quot;0&quot;/&gt;&lt;m_rgb r=&quot;6E&quot; g=&quot;C0&quot; b=&quot;86&quot;/&gt;&lt;m_nBrightness endver=&quot;26206&quot; val=&quot;0&quot;/&gt;&lt;/elem&gt;&lt;elem m_fUsage=&quot;1.21576654590569363523E-01&quot;&gt;&lt;m_msothmcolidx val=&quot;0&quot;/&gt;&lt;m_rgb r=&quot;D9&quot; g=&quot;EE&quot; b=&quot;FF&quot;/&gt;&lt;m_nBrightness endver=&quot;26206&quot; val=&quot;0&quot;/&gt;&lt;/elem&gt;&lt;elem m_fUsage=&quot;8.86293811965250810658E-02&quot;&gt;&lt;m_msothmcolidx val=&quot;0&quot;/&gt;&lt;m_rgb r=&quot;F5&quot; g=&quot;F5&quot; b=&quot;F5&quot;/&gt;&lt;m_nBrightness endver=&quot;26206&quot; val=&quot;0&quot;/&gt;&lt;/elem&gt;&lt;elem m_fUsage=&quot;4.23911582752162438559E-02&quot;&gt;&lt;m_msothmcolidx val=&quot;0&quot;/&gt;&lt;m_rgb r=&quot;0D&quot; g=&quot;3A&quot; b=&quot;C4&quot;/&gt;&lt;m_nBrightness endver=&quot;26206&quot; val=&quot;0&quot;/&gt;&lt;/elem&gt;&lt;elem m_fUsage=&quot;1.07752636643058292976E-02&quot;&gt;&lt;m_msothmcolidx val=&quot;0&quot;/&gt;&lt;m_rgb r=&quot;70&quot; g=&quot;CC&quot; b=&quot;DC&quot;/&gt;&lt;m_nBrightness endver=&quot;26206&quot; val=&quot;0&quot;/&gt;&lt;/elem&gt;&lt;elem m_fUsage=&quot;9.69773729787524671475E-03&quot;&gt;&lt;m_msothmcolidx val=&quot;0&quot;/&gt;&lt;m_rgb r=&quot;3E&quot; g=&quot;B3&quot; b=&quot;EC&quot;/&gt;&lt;m_nBrightness endver=&quot;26206&quot; val=&quot;0&quot;/&gt;&lt;/elem&gt;&lt;elem m_fUsage=&quot;8.72796356808772273717E-03&quot;&gt;&lt;m_msothmcolidx val=&quot;0&quot;/&gt;&lt;m_rgb r=&quot;4B&quot; g=&quot;4B&quot; b=&quot;4B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24688</TotalTime>
  <Words>1066</Words>
  <Application>Microsoft Office PowerPoint</Application>
  <PresentationFormat>Произвольный</PresentationFormat>
  <Paragraphs>105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Segoe UI</vt:lpstr>
      <vt:lpstr>Times New Roman</vt:lpstr>
      <vt:lpstr>Trebuchet MS</vt:lpstr>
      <vt:lpstr>Wingdings 3</vt:lpstr>
      <vt:lpstr>Аспект</vt:lpstr>
      <vt:lpstr>О реализации 518-ФЗ по выявлению правообладателей ранее учтенных объектов недвижимости</vt:lpstr>
      <vt:lpstr>Презентация PowerPoint</vt:lpstr>
      <vt:lpstr>Презентация PowerPoint</vt:lpstr>
      <vt:lpstr>Проводимые органом местного самоуправления мероприятия по выявлению правообладателей должны включать в себя: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Bugaev, Vladimir</dc:creator>
  <cp:lastModifiedBy>Щука Екатерина Валерьевна</cp:lastModifiedBy>
  <cp:revision>1740</cp:revision>
  <cp:lastPrinted>2022-03-15T12:19:12Z</cp:lastPrinted>
  <dcterms:created xsi:type="dcterms:W3CDTF">2018-11-27T09:27:12Z</dcterms:created>
  <dcterms:modified xsi:type="dcterms:W3CDTF">2022-03-16T01:18:21Z</dcterms:modified>
</cp:coreProperties>
</file>